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648A662-DBCF-4DBF-AE70-FACF8B076D5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E59113-FBF1-4206-879F-07A58CE0E01C}"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p>
            <a:fld id="{4648A662-DBCF-4DBF-AE70-FACF8B076D5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E59113-FBF1-4206-879F-07A58CE0E01C}"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p>
            <a:fld id="{4648A662-DBCF-4DBF-AE70-FACF8B076D5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E59113-FBF1-4206-879F-07A58CE0E01C}"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p>
            <a:fld id="{4648A662-DBCF-4DBF-AE70-FACF8B076D5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E59113-FBF1-4206-879F-07A58CE0E01C}"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4648A662-DBCF-4DBF-AE70-FACF8B076D5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E59113-FBF1-4206-879F-07A58CE0E01C}"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5" name="Date Placeholder 4"/>
          <p:cNvSpPr>
            <a:spLocks noGrp="1"/>
          </p:cNvSpPr>
          <p:nvPr>
            <p:ph type="dt" sz="half" idx="10"/>
          </p:nvPr>
        </p:nvSpPr>
        <p:spPr/>
        <p:txBody>
          <a:bodyPr/>
          <a:lstStyle/>
          <a:p>
            <a:fld id="{4648A662-DBCF-4DBF-AE70-FACF8B076D5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E59113-FBF1-4206-879F-07A58CE0E01C}"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7" name="Date Placeholder 6"/>
          <p:cNvSpPr>
            <a:spLocks noGrp="1"/>
          </p:cNvSpPr>
          <p:nvPr>
            <p:ph type="dt" sz="half" idx="10"/>
          </p:nvPr>
        </p:nvSpPr>
        <p:spPr/>
        <p:txBody>
          <a:bodyPr/>
          <a:lstStyle/>
          <a:p>
            <a:fld id="{4648A662-DBCF-4DBF-AE70-FACF8B076D5E}"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0E59113-FBF1-4206-879F-07A58CE0E01C}"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4648A662-DBCF-4DBF-AE70-FACF8B076D5E}"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0E59113-FBF1-4206-879F-07A58CE0E01C}"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48A662-DBCF-4DBF-AE70-FACF8B076D5E}"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0E59113-FBF1-4206-879F-07A58CE0E01C}"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4648A662-DBCF-4DBF-AE70-FACF8B076D5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E59113-FBF1-4206-879F-07A58CE0E01C}"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4648A662-DBCF-4DBF-AE70-FACF8B076D5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E59113-FBF1-4206-879F-07A58CE0E01C}"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8A662-DBCF-4DBF-AE70-FACF8B076D5E}"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E59113-FBF1-4206-879F-07A58CE0E01C}"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jpeg"/><Relationship Id="rId1"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18.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jpe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jpe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jpe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7590" y="299392"/>
            <a:ext cx="11360331" cy="2308324"/>
          </a:xfrm>
          <a:prstGeom prst="rect">
            <a:avLst/>
          </a:prstGeom>
        </p:spPr>
        <p:txBody>
          <a:bodyPr wrap="square">
            <a:spAutoFit/>
          </a:bodyPr>
          <a:lstStyle/>
          <a:p>
            <a:r>
              <a:rPr lang="en-US" b="0" i="0" dirty="0" smtClean="0">
                <a:solidFill>
                  <a:srgbClr val="292929"/>
                </a:solidFill>
                <a:effectLst/>
                <a:latin typeface="source-serif-pro"/>
              </a:rPr>
              <a:t>A decision tree is a type of supervised machine learning model. which can be used for both regression and classification as well. It is one of the most powerful models used for the complex dataset.</a:t>
            </a:r>
            <a:endParaRPr lang="en-US" b="0" i="0" dirty="0" smtClean="0">
              <a:solidFill>
                <a:srgbClr val="292929"/>
              </a:solidFill>
              <a:effectLst/>
              <a:latin typeface="source-serif-pro"/>
            </a:endParaRPr>
          </a:p>
          <a:p>
            <a:endParaRPr lang="en-US" dirty="0">
              <a:solidFill>
                <a:srgbClr val="292929"/>
              </a:solidFill>
              <a:latin typeface="source-serif-pro"/>
            </a:endParaRPr>
          </a:p>
          <a:p>
            <a:r>
              <a:rPr lang="en-US" dirty="0" smtClean="0"/>
              <a:t>The </a:t>
            </a:r>
            <a:r>
              <a:rPr lang="en-US" dirty="0"/>
              <a:t>decision tree coupled with an ensemble technique. The process of dividing the data set in the tree-structured format based on some rules and condition and finally provide the prediction based on the condition. </a:t>
            </a:r>
            <a:endParaRPr lang="en-US" dirty="0" smtClean="0"/>
          </a:p>
          <a:p>
            <a:endParaRPr lang="en-US" dirty="0" smtClean="0"/>
          </a:p>
          <a:p>
            <a:r>
              <a:rPr lang="en-US" dirty="0" smtClean="0"/>
              <a:t>Here is basic structure of Decision tree where top node is called as root node and bottom node is know as leaf node. All node between root and leaf node are the internal node. Lines are generally called as branches.</a:t>
            </a:r>
            <a:endParaRPr lang="en-US" dirty="0"/>
          </a:p>
        </p:txBody>
      </p:sp>
      <p:pic>
        <p:nvPicPr>
          <p:cNvPr id="2" name="Picture 1"/>
          <p:cNvPicPr>
            <a:picLocks noChangeAspect="1"/>
          </p:cNvPicPr>
          <p:nvPr/>
        </p:nvPicPr>
        <p:blipFill>
          <a:blip r:embed="rId1"/>
          <a:stretch>
            <a:fillRect/>
          </a:stretch>
        </p:blipFill>
        <p:spPr>
          <a:xfrm>
            <a:off x="3217718" y="3036743"/>
            <a:ext cx="5715000" cy="25717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1" cstate="print">
            <a:extLst>
              <a:ext uri="{28A0092B-C50C-407E-A947-70E740481C1C}">
                <a14:useLocalDpi xmlns:a14="http://schemas.microsoft.com/office/drawing/2010/main" val="0"/>
              </a:ext>
            </a:extLst>
          </a:blip>
          <a:srcRect l="22330" t="25084" r="10852" b="1136"/>
          <a:stretch>
            <a:fillRect/>
          </a:stretch>
        </p:blipFill>
        <p:spPr>
          <a:xfrm>
            <a:off x="143691" y="1140402"/>
            <a:ext cx="8146473" cy="4738256"/>
          </a:xfrm>
          <a:prstGeom prst="rect">
            <a:avLst/>
          </a:prstGeom>
        </p:spPr>
      </p:pic>
      <p:pic>
        <p:nvPicPr>
          <p:cNvPr id="5" name="Picture 4"/>
          <p:cNvPicPr>
            <a:picLocks noChangeAspect="1"/>
          </p:cNvPicPr>
          <p:nvPr/>
        </p:nvPicPr>
        <p:blipFill>
          <a:blip r:embed="rId2"/>
          <a:stretch>
            <a:fillRect/>
          </a:stretch>
        </p:blipFill>
        <p:spPr>
          <a:xfrm>
            <a:off x="8588236" y="1440848"/>
            <a:ext cx="3865418" cy="3371850"/>
          </a:xfrm>
          <a:prstGeom prst="rect">
            <a:avLst/>
          </a:prstGeom>
        </p:spPr>
      </p:pic>
      <p:sp>
        <p:nvSpPr>
          <p:cNvPr id="3" name="Rectangle 2"/>
          <p:cNvSpPr/>
          <p:nvPr/>
        </p:nvSpPr>
        <p:spPr>
          <a:xfrm>
            <a:off x="362275" y="174563"/>
            <a:ext cx="5876545" cy="369332"/>
          </a:xfrm>
          <a:prstGeom prst="rect">
            <a:avLst/>
          </a:prstGeom>
        </p:spPr>
        <p:txBody>
          <a:bodyPr wrap="none">
            <a:spAutoFit/>
          </a:bodyPr>
          <a:lstStyle/>
          <a:p>
            <a:r>
              <a:rPr lang="en-US" dirty="0"/>
              <a:t>Here we start splitting base of on condition discussed earlier.</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1" cstate="print">
            <a:extLst>
              <a:ext uri="{28A0092B-C50C-407E-A947-70E740481C1C}">
                <a14:useLocalDpi xmlns:a14="http://schemas.microsoft.com/office/drawing/2010/main" val="0"/>
              </a:ext>
            </a:extLst>
          </a:blip>
          <a:srcRect l="21818" t="25299" r="9148" b="2183"/>
          <a:stretch>
            <a:fillRect/>
          </a:stretch>
        </p:blipFill>
        <p:spPr>
          <a:xfrm>
            <a:off x="336550" y="499745"/>
            <a:ext cx="6905625" cy="4426585"/>
          </a:xfrm>
          <a:prstGeom prst="rect">
            <a:avLst/>
          </a:prstGeom>
        </p:spPr>
      </p:pic>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33409" t="17910" r="16648" b="14481"/>
          <a:stretch>
            <a:fillRect/>
          </a:stretch>
        </p:blipFill>
        <p:spPr>
          <a:xfrm>
            <a:off x="8100695" y="1437640"/>
            <a:ext cx="3745230" cy="36366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1" cstate="print">
            <a:extLst>
              <a:ext uri="{28A0092B-C50C-407E-A947-70E740481C1C}">
                <a14:useLocalDpi xmlns:a14="http://schemas.microsoft.com/office/drawing/2010/main" val="0"/>
              </a:ext>
            </a:extLst>
          </a:blip>
          <a:srcRect l="22670" t="24300" r="8636" b="1108"/>
          <a:stretch>
            <a:fillRect/>
          </a:stretch>
        </p:blipFill>
        <p:spPr>
          <a:xfrm>
            <a:off x="180975" y="149860"/>
            <a:ext cx="6684010" cy="3947160"/>
          </a:xfrm>
          <a:prstGeom prst="rect">
            <a:avLst/>
          </a:prstGeom>
        </p:spPr>
      </p:pic>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0114" t="16696" r="17330" b="20119"/>
          <a:stretch>
            <a:fillRect/>
          </a:stretch>
        </p:blipFill>
        <p:spPr>
          <a:xfrm>
            <a:off x="6716395" y="3695700"/>
            <a:ext cx="5296535" cy="29298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1" cstate="print">
            <a:extLst>
              <a:ext uri="{28A0092B-C50C-407E-A947-70E740481C1C}">
                <a14:useLocalDpi xmlns:a14="http://schemas.microsoft.com/office/drawing/2010/main" val="0"/>
              </a:ext>
            </a:extLst>
          </a:blip>
          <a:srcRect l="21818" t="23517" r="8978" b="2642"/>
          <a:stretch>
            <a:fillRect/>
          </a:stretch>
        </p:blipFill>
        <p:spPr>
          <a:xfrm>
            <a:off x="-166255" y="0"/>
            <a:ext cx="8437419" cy="492529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3455" y="270164"/>
            <a:ext cx="11367654" cy="646331"/>
          </a:xfrm>
          <a:prstGeom prst="rect">
            <a:avLst/>
          </a:prstGeom>
          <a:noFill/>
        </p:spPr>
        <p:txBody>
          <a:bodyPr wrap="square" rtlCol="0">
            <a:spAutoFit/>
          </a:bodyPr>
          <a:lstStyle/>
          <a:p>
            <a:r>
              <a:rPr lang="en-US" dirty="0" smtClean="0"/>
              <a:t>At the end of decision tree it will assign class to each leaf node and from leaf node decision will be taken particular riding will came in which class. Try your self x1=30 and x2=60 come in which class?</a:t>
            </a:r>
            <a:endParaRPr lang="en-IN" dirty="0"/>
          </a:p>
        </p:txBody>
      </p:sp>
      <p:pic>
        <p:nvPicPr>
          <p:cNvPr id="4" name="Picture 3"/>
          <p:cNvPicPr>
            <a:picLocks noChangeAspect="1"/>
          </p:cNvPicPr>
          <p:nvPr/>
        </p:nvPicPr>
        <p:blipFill>
          <a:blip r:embed="rId1"/>
          <a:stretch>
            <a:fillRect/>
          </a:stretch>
        </p:blipFill>
        <p:spPr>
          <a:xfrm>
            <a:off x="2246600" y="1234353"/>
            <a:ext cx="7781925" cy="50958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1054" y="1491826"/>
            <a:ext cx="10564092" cy="1200329"/>
          </a:xfrm>
          <a:prstGeom prst="rect">
            <a:avLst/>
          </a:prstGeom>
        </p:spPr>
        <p:txBody>
          <a:bodyPr wrap="square">
            <a:spAutoFit/>
          </a:bodyPr>
          <a:lstStyle/>
          <a:p>
            <a:r>
              <a:rPr lang="en-US" b="1" i="1" dirty="0" smtClean="0">
                <a:solidFill>
                  <a:srgbClr val="292929"/>
                </a:solidFill>
                <a:effectLst/>
                <a:latin typeface="source-serif-pro"/>
              </a:rPr>
              <a:t>Entropy</a:t>
            </a:r>
            <a:r>
              <a:rPr lang="en-US" b="0" i="1" dirty="0" smtClean="0">
                <a:solidFill>
                  <a:srgbClr val="292929"/>
                </a:solidFill>
                <a:effectLst/>
                <a:latin typeface="source-serif-pro"/>
              </a:rPr>
              <a:t> is the measures of </a:t>
            </a:r>
            <a:r>
              <a:rPr lang="en-US" b="1" i="1" dirty="0" smtClean="0">
                <a:solidFill>
                  <a:srgbClr val="292929"/>
                </a:solidFill>
                <a:effectLst/>
                <a:latin typeface="source-serif-pro"/>
              </a:rPr>
              <a:t>impurity</a:t>
            </a:r>
            <a:r>
              <a:rPr lang="en-US" b="0" i="1" dirty="0" smtClean="0">
                <a:solidFill>
                  <a:srgbClr val="292929"/>
                </a:solidFill>
                <a:effectLst/>
                <a:latin typeface="source-serif-pro"/>
              </a:rPr>
              <a:t>, </a:t>
            </a:r>
            <a:r>
              <a:rPr lang="en-US" b="1" i="1" dirty="0" smtClean="0">
                <a:solidFill>
                  <a:srgbClr val="292929"/>
                </a:solidFill>
                <a:effectLst/>
                <a:latin typeface="source-serif-pro"/>
              </a:rPr>
              <a:t>disorder </a:t>
            </a:r>
            <a:r>
              <a:rPr lang="en-US" b="0" i="1" dirty="0" smtClean="0">
                <a:solidFill>
                  <a:srgbClr val="292929"/>
                </a:solidFill>
                <a:effectLst/>
                <a:latin typeface="source-serif-pro"/>
              </a:rPr>
              <a:t>or </a:t>
            </a:r>
            <a:r>
              <a:rPr lang="en-US" b="1" i="1" dirty="0" smtClean="0">
                <a:solidFill>
                  <a:srgbClr val="292929"/>
                </a:solidFill>
                <a:effectLst/>
                <a:latin typeface="source-serif-pro"/>
              </a:rPr>
              <a:t>uncertainty in data</a:t>
            </a:r>
            <a:r>
              <a:rPr lang="en-US" b="1" i="1" dirty="0" smtClean="0">
                <a:solidFill>
                  <a:srgbClr val="292929"/>
                </a:solidFill>
                <a:latin typeface="source-serif-pro"/>
              </a:rPr>
              <a:t>. </a:t>
            </a:r>
            <a:r>
              <a:rPr lang="en-US" dirty="0" smtClean="0"/>
              <a:t>it </a:t>
            </a:r>
            <a:r>
              <a:rPr lang="en-US" dirty="0"/>
              <a:t>is used to reduce the randomness in the data. While splitting the data into two nodes from the root node. If the child nodes hold some impurity/randomness in the data. This leads input to another child node creation. Finally, the low accuracy/noise will be provided at the end result.</a:t>
            </a:r>
            <a:endParaRPr lang="en-IN" dirty="0"/>
          </a:p>
        </p:txBody>
      </p:sp>
      <p:sp>
        <p:nvSpPr>
          <p:cNvPr id="4" name="Rectangle 3"/>
          <p:cNvSpPr/>
          <p:nvPr/>
        </p:nvSpPr>
        <p:spPr>
          <a:xfrm>
            <a:off x="622251" y="644236"/>
            <a:ext cx="1542410" cy="523220"/>
          </a:xfrm>
          <a:prstGeom prst="rect">
            <a:avLst/>
          </a:prstGeom>
          <a:noFill/>
        </p:spPr>
        <p:txBody>
          <a:bodyPr wrap="none" lIns="91440" tIns="45720" rIns="91440" bIns="45720">
            <a:spAutoFit/>
          </a:bodyPr>
          <a:lstStyle/>
          <a:p>
            <a:pPr algn="ctr"/>
            <a:r>
              <a:rPr lang="en-US" sz="2800" b="1" i="1" dirty="0" smtClean="0">
                <a:solidFill>
                  <a:srgbClr val="292929"/>
                </a:solidFill>
                <a:effectLst/>
                <a:latin typeface="source-serif-pro"/>
              </a:rPr>
              <a:t>Entropy</a:t>
            </a: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413164"/>
            <a:ext cx="11637818" cy="646331"/>
          </a:xfrm>
          <a:prstGeom prst="rect">
            <a:avLst/>
          </a:prstGeom>
        </p:spPr>
        <p:txBody>
          <a:bodyPr wrap="square">
            <a:spAutoFit/>
          </a:bodyPr>
          <a:lstStyle/>
          <a:p>
            <a:r>
              <a:rPr lang="en-US" b="0" i="0" dirty="0" smtClean="0">
                <a:solidFill>
                  <a:srgbClr val="292929"/>
                </a:solidFill>
                <a:effectLst/>
                <a:latin typeface="source-serif-pro"/>
              </a:rPr>
              <a:t>Information gain calculates the decrease in entropy after splitting a node. It is the difference between entropies before and after the split. The more the information gain, the more entropy is removed.</a:t>
            </a:r>
            <a:endParaRPr lang="en-IN" dirty="0"/>
          </a:p>
        </p:txBody>
      </p:sp>
      <p:sp>
        <p:nvSpPr>
          <p:cNvPr id="4" name="Rectangle 3"/>
          <p:cNvSpPr/>
          <p:nvPr/>
        </p:nvSpPr>
        <p:spPr>
          <a:xfrm>
            <a:off x="228600" y="445555"/>
            <a:ext cx="1903085" cy="369332"/>
          </a:xfrm>
          <a:prstGeom prst="rect">
            <a:avLst/>
          </a:prstGeom>
        </p:spPr>
        <p:txBody>
          <a:bodyPr wrap="none">
            <a:spAutoFit/>
          </a:bodyPr>
          <a:lstStyle/>
          <a:p>
            <a:r>
              <a:rPr lang="en-US" b="0" i="0" dirty="0" smtClean="0">
                <a:solidFill>
                  <a:srgbClr val="292929"/>
                </a:solidFill>
                <a:effectLst/>
                <a:latin typeface="source-serif-pro"/>
              </a:rPr>
              <a:t>Information gain </a:t>
            </a:r>
            <a:endParaRPr lang="en-IN" dirty="0"/>
          </a:p>
        </p:txBody>
      </p:sp>
      <p:pic>
        <p:nvPicPr>
          <p:cNvPr id="6" name="Picture 5"/>
          <p:cNvPicPr>
            <a:picLocks noChangeAspect="1"/>
          </p:cNvPicPr>
          <p:nvPr/>
        </p:nvPicPr>
        <p:blipFill>
          <a:blip r:embed="rId1"/>
          <a:stretch>
            <a:fillRect/>
          </a:stretch>
        </p:blipFill>
        <p:spPr>
          <a:xfrm>
            <a:off x="704850" y="2496189"/>
            <a:ext cx="4238625" cy="676275"/>
          </a:xfrm>
          <a:prstGeom prst="rect">
            <a:avLst/>
          </a:prstGeom>
        </p:spPr>
      </p:pic>
      <p:sp>
        <p:nvSpPr>
          <p:cNvPr id="7" name="Rectangle 6"/>
          <p:cNvSpPr/>
          <p:nvPr/>
        </p:nvSpPr>
        <p:spPr>
          <a:xfrm>
            <a:off x="704850" y="3609158"/>
            <a:ext cx="6096000" cy="646331"/>
          </a:xfrm>
          <a:prstGeom prst="rect">
            <a:avLst/>
          </a:prstGeom>
        </p:spPr>
        <p:txBody>
          <a:bodyPr>
            <a:spAutoFit/>
          </a:bodyPr>
          <a:lstStyle/>
          <a:p>
            <a:r>
              <a:rPr lang="en-US" b="0" i="0" dirty="0" smtClean="0">
                <a:solidFill>
                  <a:srgbClr val="292929"/>
                </a:solidFill>
                <a:effectLst/>
                <a:latin typeface="source-serif-pro"/>
              </a:rPr>
              <a:t>Where T is the parent node before split and X is the split node from T.</a:t>
            </a:r>
            <a:endParaRPr lang="en-IN"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5394" y="300446"/>
            <a:ext cx="5943600" cy="369332"/>
          </a:xfrm>
          <a:prstGeom prst="rect">
            <a:avLst/>
          </a:prstGeom>
          <a:noFill/>
        </p:spPr>
        <p:txBody>
          <a:bodyPr wrap="square" rtlCol="0">
            <a:spAutoFit/>
          </a:bodyPr>
          <a:lstStyle/>
          <a:p>
            <a:r>
              <a:rPr lang="en-US" dirty="0" smtClean="0"/>
              <a:t>Decision tree as a regression</a:t>
            </a:r>
            <a:endParaRPr lang="en-IN" dirty="0"/>
          </a:p>
        </p:txBody>
      </p:sp>
      <p:sp>
        <p:nvSpPr>
          <p:cNvPr id="3" name="TextBox 2"/>
          <p:cNvSpPr txBox="1"/>
          <p:nvPr/>
        </p:nvSpPr>
        <p:spPr>
          <a:xfrm>
            <a:off x="705394" y="966651"/>
            <a:ext cx="10855235" cy="923330"/>
          </a:xfrm>
          <a:prstGeom prst="rect">
            <a:avLst/>
          </a:prstGeom>
          <a:noFill/>
        </p:spPr>
        <p:txBody>
          <a:bodyPr wrap="square" rtlCol="0">
            <a:spAutoFit/>
          </a:bodyPr>
          <a:lstStyle/>
          <a:p>
            <a:r>
              <a:rPr lang="en-US" dirty="0" smtClean="0"/>
              <a:t>Decision tree as a </a:t>
            </a:r>
            <a:r>
              <a:rPr lang="en-US" dirty="0" err="1"/>
              <a:t>r</a:t>
            </a:r>
            <a:r>
              <a:rPr lang="en-US" dirty="0" err="1" smtClean="0"/>
              <a:t>egressor</a:t>
            </a:r>
            <a:r>
              <a:rPr lang="en-US" dirty="0" smtClean="0"/>
              <a:t> </a:t>
            </a:r>
            <a:r>
              <a:rPr lang="en-US" dirty="0" smtClean="0"/>
              <a:t>create split into data by creating branches </a:t>
            </a:r>
            <a:r>
              <a:rPr lang="en-US" dirty="0" smtClean="0"/>
              <a:t>which </a:t>
            </a:r>
            <a:r>
              <a:rPr lang="en-US" dirty="0"/>
              <a:t>provide highest amount of information gain and minimum entropy. </a:t>
            </a:r>
            <a:endParaRPr lang="en-US" dirty="0"/>
          </a:p>
          <a:p>
            <a:r>
              <a:rPr lang="en-US" dirty="0" smtClean="0"/>
              <a:t>Consider data given below here</a:t>
            </a:r>
            <a:endParaRPr lang="en-IN" dirty="0"/>
          </a:p>
        </p:txBody>
      </p:sp>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l="19499" t="22260" r="16664" b="3484"/>
          <a:stretch>
            <a:fillRect/>
          </a:stretch>
        </p:blipFill>
        <p:spPr>
          <a:xfrm>
            <a:off x="705394" y="2618508"/>
            <a:ext cx="5174673" cy="282632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909" y="424980"/>
            <a:ext cx="10875818" cy="369332"/>
          </a:xfrm>
          <a:prstGeom prst="rect">
            <a:avLst/>
          </a:prstGeom>
        </p:spPr>
        <p:txBody>
          <a:bodyPr wrap="square">
            <a:spAutoFit/>
          </a:bodyPr>
          <a:lstStyle/>
          <a:p>
            <a:r>
              <a:rPr lang="en-US" dirty="0" smtClean="0"/>
              <a:t>Here we start splitting base of on condition discussed earlier.</a:t>
            </a:r>
            <a:endParaRPr lang="en-IN" dirty="0"/>
          </a:p>
        </p:txBody>
      </p:sp>
      <p:pic>
        <p:nvPicPr>
          <p:cNvPr id="3" name="Picture 2"/>
          <p:cNvPicPr>
            <a:picLocks noChangeAspect="1"/>
          </p:cNvPicPr>
          <p:nvPr/>
        </p:nvPicPr>
        <p:blipFill rotWithShape="1">
          <a:blip r:embed="rId1">
            <a:extLst>
              <a:ext uri="{28A0092B-C50C-407E-A947-70E740481C1C}">
                <a14:useLocalDpi xmlns:a14="http://schemas.microsoft.com/office/drawing/2010/main" val="0"/>
              </a:ext>
            </a:extLst>
          </a:blip>
          <a:srcRect l="21554" t="22060" r="16526" b="3570"/>
          <a:stretch>
            <a:fillRect/>
          </a:stretch>
        </p:blipFill>
        <p:spPr>
          <a:xfrm>
            <a:off x="865909" y="2015837"/>
            <a:ext cx="5715000" cy="376151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5113" t="18771" r="25037" b="32697"/>
          <a:stretch>
            <a:fillRect/>
          </a:stretch>
        </p:blipFill>
        <p:spPr>
          <a:xfrm>
            <a:off x="7107382" y="2701637"/>
            <a:ext cx="4468091" cy="238990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1">
            <a:extLst>
              <a:ext uri="{28A0092B-C50C-407E-A947-70E740481C1C}">
                <a14:useLocalDpi xmlns:a14="http://schemas.microsoft.com/office/drawing/2010/main" val="0"/>
              </a:ext>
            </a:extLst>
          </a:blip>
          <a:srcRect l="21197" t="25439" r="13599" b="2925"/>
          <a:stretch>
            <a:fillRect/>
          </a:stretch>
        </p:blipFill>
        <p:spPr>
          <a:xfrm>
            <a:off x="249555" y="263179"/>
            <a:ext cx="5943600" cy="3636818"/>
          </a:xfrm>
          <a:prstGeom prst="rect">
            <a:avLst/>
          </a:prstGeom>
        </p:spPr>
      </p:pic>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3842" t="18461" r="15147" b="14141"/>
          <a:stretch>
            <a:fillRect/>
          </a:stretch>
        </p:blipFill>
        <p:spPr>
          <a:xfrm>
            <a:off x="6250131" y="3336521"/>
            <a:ext cx="5735782" cy="324196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1">
            <a:extLst>
              <a:ext uri="{28A0092B-C50C-407E-A947-70E740481C1C}">
                <a14:useLocalDpi xmlns:a14="http://schemas.microsoft.com/office/drawing/2010/main" val="0"/>
              </a:ext>
            </a:extLst>
          </a:blip>
          <a:srcRect l="15503" t="18217" r="13125" b="-844"/>
          <a:stretch>
            <a:fillRect/>
          </a:stretch>
        </p:blipFill>
        <p:spPr>
          <a:xfrm>
            <a:off x="266874" y="278765"/>
            <a:ext cx="6504708" cy="3678384"/>
          </a:xfrm>
          <a:prstGeom prst="rect">
            <a:avLst/>
          </a:prstGeom>
        </p:spPr>
      </p:pic>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6797" t="23199" r="17363" b="18845"/>
          <a:stretch>
            <a:fillRect/>
          </a:stretch>
        </p:blipFill>
        <p:spPr>
          <a:xfrm>
            <a:off x="5987603" y="4067350"/>
            <a:ext cx="5989060" cy="2514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1">
            <a:extLst>
              <a:ext uri="{28A0092B-C50C-407E-A947-70E740481C1C}">
                <a14:useLocalDpi xmlns:a14="http://schemas.microsoft.com/office/drawing/2010/main" val="0"/>
              </a:ext>
            </a:extLst>
          </a:blip>
          <a:srcRect l="18396" t="22781" r="17178" b="4203"/>
          <a:stretch>
            <a:fillRect/>
          </a:stretch>
        </p:blipFill>
        <p:spPr>
          <a:xfrm>
            <a:off x="125095" y="211455"/>
            <a:ext cx="5860473" cy="3512128"/>
          </a:xfrm>
          <a:prstGeom prst="rect">
            <a:avLst/>
          </a:prstGeom>
        </p:spPr>
      </p:pic>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7843" t="21805" r="18708" b="-316"/>
          <a:stretch>
            <a:fillRect/>
          </a:stretch>
        </p:blipFill>
        <p:spPr>
          <a:xfrm>
            <a:off x="6380421" y="2864948"/>
            <a:ext cx="5590311" cy="376150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46075" y="1681493"/>
            <a:ext cx="5657850" cy="3495675"/>
          </a:xfrm>
          <a:prstGeom prst="rect">
            <a:avLst/>
          </a:prstGeom>
        </p:spPr>
      </p:pic>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8696" t="19708" r="17313"/>
          <a:stretch>
            <a:fillRect/>
          </a:stretch>
        </p:blipFill>
        <p:spPr>
          <a:xfrm>
            <a:off x="6257290" y="1577340"/>
            <a:ext cx="5636895" cy="3773170"/>
          </a:xfrm>
          <a:prstGeom prst="rect">
            <a:avLst/>
          </a:prstGeom>
        </p:spPr>
      </p:pic>
      <p:sp>
        <p:nvSpPr>
          <p:cNvPr id="5" name="TextBox 4"/>
          <p:cNvSpPr txBox="1"/>
          <p:nvPr/>
        </p:nvSpPr>
        <p:spPr>
          <a:xfrm>
            <a:off x="581891" y="249382"/>
            <a:ext cx="10764982" cy="923330"/>
          </a:xfrm>
          <a:prstGeom prst="rect">
            <a:avLst/>
          </a:prstGeom>
          <a:noFill/>
        </p:spPr>
        <p:txBody>
          <a:bodyPr wrap="square" rtlCol="0">
            <a:spAutoFit/>
          </a:bodyPr>
          <a:lstStyle/>
          <a:p>
            <a:r>
              <a:rPr lang="en-US" dirty="0" smtClean="0"/>
              <a:t>After successfully creating entire tree it will take mean value of each split and respectively it give those value to the each leaf node</a:t>
            </a:r>
            <a:r>
              <a:rPr lang="en-US" dirty="0" smtClean="0"/>
              <a:t>. And it will take decision from leaf node for any new input.</a:t>
            </a:r>
            <a:endParaRPr lang="en-US" dirty="0" smtClean="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1">
            <a:extLst>
              <a:ext uri="{28A0092B-C50C-407E-A947-70E740481C1C}">
                <a14:useLocalDpi xmlns:a14="http://schemas.microsoft.com/office/drawing/2010/main" val="0"/>
              </a:ext>
            </a:extLst>
          </a:blip>
          <a:srcRect l="18696" t="19708" r="17313"/>
          <a:stretch>
            <a:fillRect/>
          </a:stretch>
        </p:blipFill>
        <p:spPr>
          <a:xfrm>
            <a:off x="2819401" y="2076017"/>
            <a:ext cx="6089072" cy="4076267"/>
          </a:xfrm>
          <a:prstGeom prst="rect">
            <a:avLst/>
          </a:prstGeom>
        </p:spPr>
      </p:pic>
      <p:sp>
        <p:nvSpPr>
          <p:cNvPr id="3" name="TextBox 2"/>
          <p:cNvSpPr txBox="1"/>
          <p:nvPr/>
        </p:nvSpPr>
        <p:spPr>
          <a:xfrm>
            <a:off x="685799" y="207818"/>
            <a:ext cx="10702637" cy="369332"/>
          </a:xfrm>
          <a:prstGeom prst="rect">
            <a:avLst/>
          </a:prstGeom>
          <a:noFill/>
        </p:spPr>
        <p:txBody>
          <a:bodyPr wrap="square" rtlCol="0">
            <a:spAutoFit/>
          </a:bodyPr>
          <a:lstStyle/>
          <a:p>
            <a:r>
              <a:rPr lang="en-US" dirty="0" smtClean="0"/>
              <a:t>Now let’s find out value of output for x1= 10 and x2 = 30.</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1890" y="270164"/>
            <a:ext cx="6380019" cy="369332"/>
          </a:xfrm>
          <a:prstGeom prst="rect">
            <a:avLst/>
          </a:prstGeom>
          <a:noFill/>
        </p:spPr>
        <p:txBody>
          <a:bodyPr wrap="square" rtlCol="0">
            <a:spAutoFit/>
          </a:bodyPr>
          <a:lstStyle/>
          <a:p>
            <a:r>
              <a:rPr lang="en-US" dirty="0" smtClean="0"/>
              <a:t>Decision tree as classifier</a:t>
            </a:r>
            <a:endParaRPr lang="en-IN" dirty="0"/>
          </a:p>
        </p:txBody>
      </p:sp>
      <p:sp>
        <p:nvSpPr>
          <p:cNvPr id="3" name="TextBox 2"/>
          <p:cNvSpPr txBox="1"/>
          <p:nvPr/>
        </p:nvSpPr>
        <p:spPr>
          <a:xfrm>
            <a:off x="581889" y="893617"/>
            <a:ext cx="11242965" cy="646331"/>
          </a:xfrm>
          <a:prstGeom prst="rect">
            <a:avLst/>
          </a:prstGeom>
          <a:noFill/>
        </p:spPr>
        <p:txBody>
          <a:bodyPr wrap="square" rtlCol="0">
            <a:spAutoFit/>
          </a:bodyPr>
          <a:lstStyle/>
          <a:p>
            <a:r>
              <a:rPr lang="en-US" dirty="0" smtClean="0"/>
              <a:t>Decision tree classifier work almost same as decision tress </a:t>
            </a:r>
            <a:r>
              <a:rPr lang="en-US" dirty="0" err="1"/>
              <a:t>r</a:t>
            </a:r>
            <a:r>
              <a:rPr lang="en-US" dirty="0" err="1" smtClean="0"/>
              <a:t>egressor</a:t>
            </a:r>
            <a:r>
              <a:rPr lang="en-US" dirty="0" smtClean="0"/>
              <a:t> </a:t>
            </a:r>
            <a:r>
              <a:rPr lang="en-US" dirty="0" smtClean="0"/>
              <a:t>here branches is created </a:t>
            </a:r>
            <a:r>
              <a:rPr lang="en-US" dirty="0" smtClean="0"/>
              <a:t>which provide highest </a:t>
            </a:r>
            <a:r>
              <a:rPr lang="en-US" dirty="0" smtClean="0"/>
              <a:t>amount of information gain and minimum entropy. Consider data below.</a:t>
            </a:r>
            <a:endParaRPr lang="en-IN" dirty="0"/>
          </a:p>
        </p:txBody>
      </p:sp>
      <p:pic>
        <p:nvPicPr>
          <p:cNvPr id="4" name="Picture 3"/>
          <p:cNvPicPr>
            <a:picLocks noChangeAspect="1"/>
          </p:cNvPicPr>
          <p:nvPr/>
        </p:nvPicPr>
        <p:blipFill rotWithShape="1">
          <a:blip r:embed="rId1" cstate="print">
            <a:extLst>
              <a:ext uri="{28A0092B-C50C-407E-A947-70E740481C1C}">
                <a14:useLocalDpi xmlns:a14="http://schemas.microsoft.com/office/drawing/2010/main" val="0"/>
              </a:ext>
            </a:extLst>
          </a:blip>
          <a:srcRect l="21818" t="23897" r="14773" b="-614"/>
          <a:stretch>
            <a:fillRect/>
          </a:stretch>
        </p:blipFill>
        <p:spPr>
          <a:xfrm>
            <a:off x="1059872" y="1539948"/>
            <a:ext cx="7730837" cy="500841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2278</Words>
  <Application>WPS Presentation</Application>
  <PresentationFormat>Widescreen</PresentationFormat>
  <Paragraphs>36</Paragraphs>
  <Slides>16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Arial</vt:lpstr>
      <vt:lpstr>SimSun</vt:lpstr>
      <vt:lpstr>Wingdings</vt:lpstr>
      <vt:lpstr>source-serif-pro</vt:lpstr>
      <vt:lpstr>Segoe Print</vt:lpstr>
      <vt:lpstr>Calibri</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Helly</cp:lastModifiedBy>
  <cp:revision>9</cp:revision>
  <dcterms:created xsi:type="dcterms:W3CDTF">2022-10-18T09:28:00Z</dcterms:created>
  <dcterms:modified xsi:type="dcterms:W3CDTF">2023-10-12T10:50:48Z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E4FF7AA055CC4F4CB4A23ECF1F890E08_12</vt:lpwstr>
  </property>
  <property fmtid="{D5CDD505-2E9C-101B-9397-08002B2CF9AE}" pid="3" name="KSOProductBuildVer">
    <vt:lpwstr>1033-12.2.0.13215</vt:lpwstr>
  </property>
</Properties>
</file>